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5" r:id="rId10"/>
    <p:sldId id="269" r:id="rId11"/>
    <p:sldId id="263" r:id="rId12"/>
    <p:sldId id="268" r:id="rId13"/>
    <p:sldId id="264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30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36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77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5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772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23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52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70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12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41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B58AA-081F-4CC8-846A-2F6F028E747F}" type="datetimeFigureOut">
              <a:rPr lang="ru-RU" smtClean="0"/>
              <a:t>27.04.2018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A94A-15BC-4088-AEBB-21CBA4179F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8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Классы в </a:t>
            </a:r>
            <a:r>
              <a:rPr lang="en-US" b="1" dirty="0" smtClean="0"/>
              <a:t>Python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53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деструктор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Line: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__new__(</a:t>
            </a:r>
            <a:r>
              <a:rPr lang="en-US" dirty="0" err="1"/>
              <a:t>cls</a:t>
            </a:r>
            <a:r>
              <a:rPr lang="en-US" dirty="0"/>
              <a:t>):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super(Line, </a:t>
            </a:r>
            <a:r>
              <a:rPr lang="en-US" dirty="0" err="1"/>
              <a:t>cls</a:t>
            </a:r>
            <a:r>
              <a:rPr lang="en-US" dirty="0"/>
              <a:t>).__new__(</a:t>
            </a:r>
            <a:r>
              <a:rPr lang="en-US" dirty="0" err="1"/>
              <a:t>cls</a:t>
            </a:r>
            <a:r>
              <a:rPr lang="en-US" dirty="0"/>
              <a:t>) </a:t>
            </a:r>
            <a:r>
              <a:rPr lang="ru-RU" dirty="0" smtClean="0"/>
              <a:t>	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__(self, p1, p2):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err="1" smtClean="0"/>
              <a:t>self.line</a:t>
            </a:r>
            <a:r>
              <a:rPr lang="en-US" dirty="0" smtClean="0"/>
              <a:t> </a:t>
            </a:r>
            <a:r>
              <a:rPr lang="en-US" dirty="0"/>
              <a:t>= (p1, p2)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__del__(self):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smtClean="0"/>
              <a:t>print </a:t>
            </a:r>
            <a:r>
              <a:rPr lang="en-US" dirty="0"/>
              <a:t>"</a:t>
            </a:r>
            <a:r>
              <a:rPr lang="ru-RU" dirty="0"/>
              <a:t>Удаляется </a:t>
            </a:r>
            <a:r>
              <a:rPr lang="ru-RU" dirty="0" smtClean="0"/>
              <a:t>%</a:t>
            </a:r>
            <a:r>
              <a:rPr lang="en-US" dirty="0"/>
              <a:t>s - %s" % </a:t>
            </a:r>
            <a:r>
              <a:rPr lang="en-US" dirty="0" err="1"/>
              <a:t>self.line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017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Наследование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class Base: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en-US" dirty="0" smtClean="0"/>
              <a:t>class </a:t>
            </a:r>
            <a:r>
              <a:rPr lang="en-US" dirty="0" smtClean="0"/>
              <a:t>Derived(Base):</a:t>
            </a:r>
          </a:p>
          <a:p>
            <a:endParaRPr lang="en-US" dirty="0"/>
          </a:p>
          <a:p>
            <a:r>
              <a:rPr lang="en-US" dirty="0" smtClean="0"/>
              <a:t>class </a:t>
            </a:r>
            <a:r>
              <a:rPr lang="en-US" dirty="0" smtClean="0"/>
              <a:t>Derived(</a:t>
            </a:r>
            <a:r>
              <a:rPr lang="en-US" dirty="0" err="1" smtClean="0"/>
              <a:t>module_name.Base</a:t>
            </a:r>
            <a:r>
              <a:rPr lang="en-US" dirty="0" smtClean="0"/>
              <a:t>):</a:t>
            </a:r>
          </a:p>
          <a:p>
            <a:endParaRPr lang="en-US" dirty="0"/>
          </a:p>
          <a:p>
            <a:pPr marL="0" indent="0">
              <a:buNone/>
            </a:pPr>
            <a:r>
              <a:rPr lang="ru-RU" dirty="0" smtClean="0"/>
              <a:t>Разрешение имен атрибутов работает сверху вниз: если атрибут не найден в текущем классе, поиск продолжается в базовом классе, и так далее. Производные классы могут переопределить методы базовых классов.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class Derived(Base1,Base2,Base3):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5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Полиморфизм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 Child(Parent):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__(self):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smtClean="0"/>
              <a:t>Parent</a:t>
            </a:r>
            <a:r>
              <a:rPr lang="en-US" dirty="0"/>
              <a:t>.__</a:t>
            </a:r>
            <a:r>
              <a:rPr lang="en-US" dirty="0" err="1"/>
              <a:t>init</a:t>
            </a:r>
            <a:r>
              <a:rPr lang="en-US" dirty="0"/>
              <a:t>__(self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общем случае для получения класса-предка применяется функция </a:t>
            </a:r>
            <a:r>
              <a:rPr lang="ru-RU" dirty="0" err="1"/>
              <a:t>super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class Child(Parent):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en-US" dirty="0" err="1" smtClean="0"/>
              <a:t>def</a:t>
            </a:r>
            <a:r>
              <a:rPr lang="en-US" dirty="0" smtClean="0"/>
              <a:t> </a:t>
            </a:r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__(self):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smtClean="0"/>
              <a:t>super(Child</a:t>
            </a:r>
            <a:r>
              <a:rPr lang="en-US" dirty="0"/>
              <a:t>, self).__</a:t>
            </a:r>
            <a:r>
              <a:rPr lang="en-US" dirty="0" err="1"/>
              <a:t>init</a:t>
            </a:r>
            <a:r>
              <a:rPr lang="en-US" dirty="0"/>
              <a:t>__()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2083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213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44616"/>
          </a:xfrm>
        </p:spPr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import </a:t>
            </a:r>
            <a:r>
              <a:rPr lang="en-US" dirty="0"/>
              <a:t>turtle</a:t>
            </a:r>
            <a:br>
              <a:rPr lang="en-US" dirty="0"/>
            </a:br>
            <a:r>
              <a:rPr lang="en-US" b="1" dirty="0"/>
              <a:t>class </a:t>
            </a:r>
            <a:r>
              <a:rPr lang="en-US" dirty="0"/>
              <a:t>Point(object):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__(self, </a:t>
            </a:r>
            <a:r>
              <a:rPr lang="en-US" dirty="0" err="1"/>
              <a:t>x,y</a:t>
            </a:r>
            <a:r>
              <a:rPr lang="en-US" dirty="0"/>
              <a:t>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self.PointX</a:t>
            </a:r>
            <a:r>
              <a:rPr lang="en-US" dirty="0"/>
              <a:t>=x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self.PointY</a:t>
            </a:r>
            <a:r>
              <a:rPr lang="en-US" dirty="0"/>
              <a:t>=y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/>
              <a:t>Draw(self):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turtle.penup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turtle.setpos</a:t>
            </a:r>
            <a:r>
              <a:rPr lang="en-US" dirty="0"/>
              <a:t>(</a:t>
            </a:r>
            <a:r>
              <a:rPr lang="en-US" dirty="0" err="1"/>
              <a:t>self.PointX</a:t>
            </a:r>
            <a:r>
              <a:rPr lang="en-US" dirty="0"/>
              <a:t>, </a:t>
            </a:r>
            <a:r>
              <a:rPr lang="en-US" dirty="0" err="1"/>
              <a:t>self.PointY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turtle.pendown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      turtle.dot(5)</a:t>
            </a:r>
            <a:br>
              <a:rPr lang="en-US" dirty="0"/>
            </a:br>
            <a:r>
              <a:rPr lang="en-US" b="1" dirty="0"/>
              <a:t>class </a:t>
            </a:r>
            <a:r>
              <a:rPr lang="en-US" dirty="0"/>
              <a:t>Rectangle(Point):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/>
              <a:t>__</a:t>
            </a:r>
            <a:r>
              <a:rPr lang="en-US" dirty="0" err="1"/>
              <a:t>init</a:t>
            </a:r>
            <a:r>
              <a:rPr lang="en-US" dirty="0"/>
              <a:t>__(self, x, y, L, H):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self.PointX</a:t>
            </a:r>
            <a:r>
              <a:rPr lang="en-US" dirty="0"/>
              <a:t> = x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self.PointY</a:t>
            </a:r>
            <a:r>
              <a:rPr lang="en-US" dirty="0"/>
              <a:t> = y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self.SizeX</a:t>
            </a:r>
            <a:r>
              <a:rPr lang="en-US" dirty="0"/>
              <a:t>=L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self.SizeY</a:t>
            </a:r>
            <a:r>
              <a:rPr lang="en-US" dirty="0"/>
              <a:t>=H</a:t>
            </a:r>
            <a:br>
              <a:rPr lang="en-US" dirty="0"/>
            </a:br>
            <a:r>
              <a:rPr lang="en-US" dirty="0"/>
              <a:t>    </a:t>
            </a:r>
            <a:r>
              <a:rPr lang="en-US" b="1" dirty="0" err="1"/>
              <a:t>def</a:t>
            </a:r>
            <a:r>
              <a:rPr lang="en-US" b="1" dirty="0"/>
              <a:t> </a:t>
            </a:r>
            <a:r>
              <a:rPr lang="en-US" dirty="0"/>
              <a:t>Draw(self):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turtle.penup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turtle.setpos</a:t>
            </a:r>
            <a:r>
              <a:rPr lang="en-US" dirty="0"/>
              <a:t>(</a:t>
            </a:r>
            <a:r>
              <a:rPr lang="en-US" dirty="0" err="1"/>
              <a:t>self.PointX</a:t>
            </a:r>
            <a:r>
              <a:rPr lang="en-US" dirty="0"/>
              <a:t>, </a:t>
            </a:r>
            <a:r>
              <a:rPr lang="en-US" dirty="0" err="1"/>
              <a:t>self.PointY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turtle.pendown</a:t>
            </a:r>
            <a:r>
              <a:rPr lang="en-US" dirty="0"/>
              <a:t>()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turtle.forward</a:t>
            </a:r>
            <a:r>
              <a:rPr lang="en-US" dirty="0"/>
              <a:t>(</a:t>
            </a:r>
            <a:r>
              <a:rPr lang="en-US" dirty="0" err="1"/>
              <a:t>self.SizeX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turtle.right</a:t>
            </a:r>
            <a:r>
              <a:rPr lang="en-US" dirty="0"/>
              <a:t>(90)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turtle.forward</a:t>
            </a:r>
            <a:r>
              <a:rPr lang="en-US" dirty="0"/>
              <a:t>(</a:t>
            </a:r>
            <a:r>
              <a:rPr lang="en-US" dirty="0" err="1"/>
              <a:t>self.SizeY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turtle.right</a:t>
            </a:r>
            <a:r>
              <a:rPr lang="en-US" dirty="0"/>
              <a:t>(90)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turtle.forward</a:t>
            </a:r>
            <a:r>
              <a:rPr lang="en-US" dirty="0"/>
              <a:t>(</a:t>
            </a:r>
            <a:r>
              <a:rPr lang="en-US" dirty="0" err="1"/>
              <a:t>self.SizeX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turtle.right</a:t>
            </a:r>
            <a:r>
              <a:rPr lang="en-US" dirty="0"/>
              <a:t>(90)</a:t>
            </a:r>
            <a:br>
              <a:rPr lang="en-US" dirty="0"/>
            </a:br>
            <a:r>
              <a:rPr lang="en-US" dirty="0"/>
              <a:t>        </a:t>
            </a:r>
            <a:r>
              <a:rPr lang="en-US" dirty="0" err="1"/>
              <a:t>turtle.forward</a:t>
            </a:r>
            <a:r>
              <a:rPr lang="en-US" dirty="0"/>
              <a:t>(</a:t>
            </a:r>
            <a:r>
              <a:rPr lang="en-US" dirty="0" err="1"/>
              <a:t>self.SizeY</a:t>
            </a:r>
            <a:r>
              <a:rPr lang="en-US" dirty="0"/>
              <a:t>)</a:t>
            </a:r>
            <a:br>
              <a:rPr lang="en-US" dirty="0"/>
            </a:b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p0=Point(200,200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p1=Rectangle(100,100,100,100)</a:t>
            </a:r>
            <a:br>
              <a:rPr lang="en-US" dirty="0"/>
            </a:br>
            <a:r>
              <a:rPr lang="en-US" dirty="0"/>
              <a:t>p0.Draw()</a:t>
            </a:r>
            <a:br>
              <a:rPr lang="en-US" dirty="0"/>
            </a:br>
            <a:r>
              <a:rPr lang="en-US" dirty="0"/>
              <a:t>p1.Draw()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turtle.mainloop</a:t>
            </a:r>
            <a:r>
              <a:rPr lang="en-US" dirty="0"/>
              <a:t>()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0583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Создать список элементов (линия, круг, прямоугольник) являющимися наследниками класса точки. Параметры фигур вводятся с клавиатуры. Написать проигрыватель рисунка. </a:t>
            </a:r>
          </a:p>
          <a:p>
            <a:pPr marL="514350" indent="-514350">
              <a:buAutoNum type="arabicPeriod"/>
            </a:pPr>
            <a:r>
              <a:rPr lang="ru-RU" dirty="0"/>
              <a:t>Создать список элементов </a:t>
            </a:r>
            <a:r>
              <a:rPr lang="ru-RU" dirty="0" smtClean="0"/>
              <a:t>(круг</a:t>
            </a:r>
            <a:r>
              <a:rPr lang="ru-RU" dirty="0"/>
              <a:t>, </a:t>
            </a:r>
            <a:r>
              <a:rPr lang="ru-RU" dirty="0" smtClean="0"/>
              <a:t>прямоугольник, треугольник) </a:t>
            </a:r>
            <a:r>
              <a:rPr lang="ru-RU" dirty="0"/>
              <a:t>являющимися наследниками класса точки</a:t>
            </a:r>
            <a:r>
              <a:rPr lang="ru-RU" dirty="0" smtClean="0"/>
              <a:t>. Выполнить обработку по указанию преподавателя: рассчитать общую площадь, отсортировать в порядке возрастания (убывания) площади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46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объектно-ориентированное программирование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Полиморфизм</a:t>
            </a:r>
            <a:r>
              <a:rPr lang="ru-RU" dirty="0" smtClean="0"/>
              <a:t>: в разных объектах одна и та же операция может выполнять различные функции. </a:t>
            </a:r>
          </a:p>
          <a:p>
            <a:r>
              <a:rPr lang="ru-RU" b="1" dirty="0" smtClean="0"/>
              <a:t>Инкапсуляция</a:t>
            </a:r>
            <a:r>
              <a:rPr lang="ru-RU" dirty="0" smtClean="0"/>
              <a:t>: можно скрыть ненужные внутренние подробности работы объекта от окружающего мира. Это второй основной принцип абстракции. </a:t>
            </a:r>
          </a:p>
          <a:p>
            <a:r>
              <a:rPr lang="ru-RU" b="1" dirty="0" smtClean="0"/>
              <a:t>Наследование</a:t>
            </a:r>
            <a:r>
              <a:rPr lang="ru-RU" dirty="0" smtClean="0"/>
              <a:t>: можно создавать специализированные классы на основе базовых. </a:t>
            </a:r>
          </a:p>
          <a:p>
            <a:r>
              <a:rPr lang="ru-RU" b="1" dirty="0" smtClean="0"/>
              <a:t>Композиция</a:t>
            </a:r>
            <a:r>
              <a:rPr lang="ru-RU" dirty="0" smtClean="0"/>
              <a:t>: объект может быть составным и включать в себя другие объекты.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869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объектно-ориентированное программирование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95535" y="3805007"/>
            <a:ext cx="3888432" cy="2756919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55576" y="4181455"/>
            <a:ext cx="2053817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96817" y="429454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Закрытая часть класса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15813" y="4271895"/>
            <a:ext cx="1224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Открытая часть класса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788024" y="3933056"/>
            <a:ext cx="3888432" cy="265703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294377" y="4115105"/>
            <a:ext cx="2053817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719325" y="443819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Закрытая часть класса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052863" y="4472245"/>
            <a:ext cx="12241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Открытая часть класса 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33667" y="1559162"/>
            <a:ext cx="4620414" cy="195728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00129" y="1882619"/>
            <a:ext cx="1417647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98630" y="2122450"/>
            <a:ext cx="1219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Закрытая часть класса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2680993" y="2144559"/>
            <a:ext cx="12302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Открытая часть класса </a:t>
            </a:r>
            <a:endParaRPr lang="ru-RU" dirty="0"/>
          </a:p>
        </p:txBody>
      </p:sp>
      <p:sp>
        <p:nvSpPr>
          <p:cNvPr id="16" name="Стрелка вниз 15"/>
          <p:cNvSpPr/>
          <p:nvPr/>
        </p:nvSpPr>
        <p:spPr>
          <a:xfrm>
            <a:off x="2117776" y="3212976"/>
            <a:ext cx="798037" cy="902129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796885" y="1697953"/>
            <a:ext cx="212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Родительский класс</a:t>
            </a:r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5940152" y="5471555"/>
            <a:ext cx="1008112" cy="261701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2117776" y="5733256"/>
            <a:ext cx="1139281" cy="72008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117776" y="5395575"/>
            <a:ext cx="1178329" cy="7597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1408952" y="3067889"/>
            <a:ext cx="263929" cy="126403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6033018" y="5805264"/>
            <a:ext cx="1152128" cy="27632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3851920" y="5751066"/>
            <a:ext cx="1247464" cy="1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flipH="1">
            <a:off x="3925619" y="4294545"/>
            <a:ext cx="928462" cy="789981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flipH="1">
            <a:off x="3635896" y="5395575"/>
            <a:ext cx="2808312" cy="37989"/>
          </a:xfrm>
          <a:prstGeom prst="straightConnector1">
            <a:avLst/>
          </a:prstGeom>
          <a:ln w="57150">
            <a:tailEnd type="arrow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064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Что такое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Класс — это пользовательский тип. Простейшая модель определения класса выглядит следующим образом:</a:t>
            </a:r>
          </a:p>
          <a:p>
            <a:pPr marL="0" indent="0">
              <a:buNone/>
            </a:pPr>
            <a:r>
              <a:rPr lang="ru-RU" dirty="0" err="1" smtClean="0"/>
              <a:t>class</a:t>
            </a:r>
            <a:r>
              <a:rPr lang="ru-RU" dirty="0" smtClean="0"/>
              <a:t> </a:t>
            </a:r>
            <a:r>
              <a:rPr lang="ru-RU" dirty="0" err="1" smtClean="0"/>
              <a:t>имя_класса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инструкция 1</a:t>
            </a:r>
          </a:p>
          <a:p>
            <a:pPr marL="0" indent="0">
              <a:buNone/>
            </a:pP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инструкция </a:t>
            </a:r>
            <a:r>
              <a:rPr lang="en-US" dirty="0" smtClean="0"/>
              <a:t>n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68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Создание </a:t>
            </a:r>
            <a:r>
              <a:rPr lang="ru-RU" b="1" dirty="0" smtClean="0"/>
              <a:t>классов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/>
              <a:t>с</a:t>
            </a:r>
            <a:r>
              <a:rPr lang="ru-RU" b="1" dirty="0" err="1" smtClean="0"/>
              <a:t>lass</a:t>
            </a:r>
            <a:r>
              <a:rPr lang="ru-RU" dirty="0" smtClean="0"/>
              <a:t> ИМЯК ЛАССА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ПЕРЕМЕННАЯ </a:t>
            </a:r>
            <a:r>
              <a:rPr lang="ru-RU" dirty="0"/>
              <a:t>=</a:t>
            </a:r>
            <a:r>
              <a:rPr lang="ru-RU" dirty="0"/>
              <a:t> ЗНАЧЕНИЕ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	… </a:t>
            </a:r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b="1" dirty="0" err="1" smtClean="0"/>
              <a:t>def</a:t>
            </a:r>
            <a:r>
              <a:rPr lang="ru-RU" dirty="0" smtClean="0"/>
              <a:t> ИМЯ МЕТОДА(</a:t>
            </a:r>
            <a:r>
              <a:rPr lang="ru-RU" dirty="0" err="1" smtClean="0"/>
              <a:t>self</a:t>
            </a:r>
            <a:r>
              <a:rPr lang="ru-RU" dirty="0"/>
              <a:t>,</a:t>
            </a:r>
            <a:r>
              <a:rPr lang="ru-RU" dirty="0"/>
              <a:t> ...</a:t>
            </a:r>
            <a:r>
              <a:rPr lang="ru-RU" dirty="0"/>
              <a:t>)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 smtClean="0"/>
              <a:t>self.ПЕРЕМЕННАЯ</a:t>
            </a:r>
            <a:r>
              <a:rPr lang="ru-RU" dirty="0" smtClean="0"/>
              <a:t> </a:t>
            </a:r>
            <a:r>
              <a:rPr lang="ru-RU" dirty="0"/>
              <a:t>=</a:t>
            </a:r>
            <a:r>
              <a:rPr lang="ru-RU" dirty="0"/>
              <a:t> </a:t>
            </a:r>
            <a:r>
              <a:rPr lang="ru-RU" dirty="0" smtClean="0"/>
              <a:t>ЗНАЧЕНИЕ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 </a:t>
            </a:r>
            <a:r>
              <a:rPr lang="ru-RU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5119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объекта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err="1" smtClean="0"/>
              <a:t>инстанс_класса</a:t>
            </a:r>
            <a:r>
              <a:rPr lang="ru-RU" dirty="0" smtClean="0"/>
              <a:t> = </a:t>
            </a:r>
            <a:r>
              <a:rPr lang="ru-RU" dirty="0" err="1" smtClean="0"/>
              <a:t>имя_класса</a:t>
            </a:r>
            <a:r>
              <a:rPr lang="ru-RU" dirty="0" smtClean="0"/>
              <a:t>()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Объект генерируется на этапе объявления класса.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инстанс</a:t>
            </a:r>
            <a:r>
              <a:rPr lang="ru-RU" dirty="0" smtClean="0"/>
              <a:t> класса  — при вызове имени класса. Объект класса может быть один, </a:t>
            </a:r>
            <a:r>
              <a:rPr lang="ru-RU" dirty="0" err="1" smtClean="0"/>
              <a:t>инстансов</a:t>
            </a:r>
            <a:r>
              <a:rPr lang="ru-RU" dirty="0" smtClean="0"/>
              <a:t> класса может быть сколько угодно.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37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Атрибуты класса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Атрибуты класса бывают двух видов:</a:t>
            </a:r>
          </a:p>
          <a:p>
            <a:r>
              <a:rPr lang="ru-RU" dirty="0" smtClean="0"/>
              <a:t>атрибуты данных;</a:t>
            </a:r>
          </a:p>
          <a:p>
            <a:r>
              <a:rPr lang="ru-RU" dirty="0" smtClean="0"/>
              <a:t>атрибуты-методы.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Атрибуты данных обычно записываются сверху. Память для атрибутов выделяется в момент их первого присваивания. </a:t>
            </a:r>
          </a:p>
          <a:p>
            <a:pPr marL="0" indent="0">
              <a:buNone/>
            </a:pPr>
            <a:r>
              <a:rPr lang="ru-RU" dirty="0" smtClean="0"/>
              <a:t>Методы начинаются со служебного слова </a:t>
            </a:r>
            <a:r>
              <a:rPr lang="ru-RU" dirty="0" err="1" smtClean="0"/>
              <a:t>def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446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self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class Simple: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r>
              <a:rPr lang="en-US" dirty="0" err="1" smtClean="0"/>
              <a:t>def</a:t>
            </a:r>
            <a:r>
              <a:rPr lang="en-US" dirty="0" smtClean="0"/>
              <a:t> __</a:t>
            </a:r>
            <a:r>
              <a:rPr lang="en-US" dirty="0" err="1" smtClean="0"/>
              <a:t>init</a:t>
            </a:r>
            <a:r>
              <a:rPr lang="en-US" dirty="0" smtClean="0"/>
              <a:t>__(self):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r>
              <a:rPr lang="en-US" dirty="0" err="1" smtClean="0"/>
              <a:t>self.list</a:t>
            </a:r>
            <a:r>
              <a:rPr lang="en-US" dirty="0" smtClean="0"/>
              <a:t> = []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r>
              <a:rPr lang="en-US" dirty="0" err="1" smtClean="0"/>
              <a:t>def</a:t>
            </a:r>
            <a:r>
              <a:rPr lang="en-US" dirty="0" smtClean="0"/>
              <a:t> f1(self):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r>
              <a:rPr lang="en-US" dirty="0" err="1" smtClean="0"/>
              <a:t>self.list.append</a:t>
            </a:r>
            <a:r>
              <a:rPr lang="en-US" dirty="0" smtClean="0"/>
              <a:t>(123)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  <a:r>
              <a:rPr lang="en-US" dirty="0" err="1" smtClean="0"/>
              <a:t>def</a:t>
            </a:r>
            <a:r>
              <a:rPr lang="en-US" dirty="0" smtClean="0"/>
              <a:t> f2(self):</a:t>
            </a:r>
          </a:p>
          <a:p>
            <a:pPr marL="0" indent="0">
              <a:buNone/>
            </a:pPr>
            <a:r>
              <a:rPr lang="en-US" dirty="0" smtClean="0"/>
              <a:t> self.f1()</a:t>
            </a:r>
          </a:p>
          <a:p>
            <a:pPr marL="0" indent="0">
              <a:buNone/>
            </a:pPr>
            <a:r>
              <a:rPr lang="en-US" dirty="0" smtClean="0"/>
              <a:t>  </a:t>
            </a:r>
          </a:p>
          <a:p>
            <a:pPr marL="0" indent="0">
              <a:buNone/>
            </a:pPr>
            <a:r>
              <a:rPr lang="en-US" dirty="0" smtClean="0"/>
              <a:t>&gt;&gt;&gt; s = Simple()</a:t>
            </a:r>
          </a:p>
          <a:p>
            <a:pPr marL="0" indent="0">
              <a:buNone/>
            </a:pPr>
            <a:r>
              <a:rPr lang="en-US" dirty="0" smtClean="0"/>
              <a:t>&gt;&gt;&gt; s.f2()</a:t>
            </a:r>
          </a:p>
          <a:p>
            <a:pPr marL="0" indent="0">
              <a:buNone/>
            </a:pPr>
            <a:r>
              <a:rPr lang="en-US" dirty="0" smtClean="0"/>
              <a:t>&gt;&gt;&gt; print </a:t>
            </a:r>
            <a:r>
              <a:rPr lang="en-US" dirty="0" err="1" smtClean="0"/>
              <a:t>s.list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[123]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Self</a:t>
            </a:r>
            <a:r>
              <a:rPr lang="ru-RU" dirty="0" smtClean="0"/>
              <a:t> — это аналог "</a:t>
            </a:r>
            <a:r>
              <a:rPr lang="ru-RU" dirty="0" err="1" smtClean="0"/>
              <a:t>this</a:t>
            </a:r>
            <a:r>
              <a:rPr lang="ru-RU" dirty="0" smtClean="0"/>
              <a:t>" в C++.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2090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Метод </a:t>
            </a:r>
            <a:r>
              <a:rPr lang="ru-RU" b="1" dirty="0" smtClean="0"/>
              <a:t>конструктора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class Shark:</a:t>
            </a:r>
            <a:br>
              <a:rPr lang="en-US" dirty="0"/>
            </a:br>
            <a:r>
              <a:rPr lang="en-US" dirty="0" err="1"/>
              <a:t>def</a:t>
            </a:r>
            <a:r>
              <a:rPr lang="en-US" dirty="0"/>
              <a:t> __</a:t>
            </a:r>
            <a:r>
              <a:rPr lang="en-US" dirty="0" err="1"/>
              <a:t>init</a:t>
            </a:r>
            <a:r>
              <a:rPr lang="en-US" dirty="0"/>
              <a:t>__(self):</a:t>
            </a:r>
            <a:br>
              <a:rPr lang="en-US" dirty="0"/>
            </a:br>
            <a:r>
              <a:rPr lang="en-US" dirty="0"/>
              <a:t>print("This is the constructor method</a:t>
            </a:r>
            <a:r>
              <a:rPr lang="en-US" dirty="0" smtClean="0"/>
              <a:t>.")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классовый метод __</a:t>
            </a:r>
            <a:r>
              <a:rPr lang="en-US" dirty="0"/>
              <a:t>new</a:t>
            </a:r>
            <a:r>
              <a:rPr lang="en-US" dirty="0" smtClean="0"/>
              <a:t>__</a:t>
            </a:r>
            <a:r>
              <a:rPr lang="ru-RU" dirty="0" smtClean="0"/>
              <a:t> - возможность управлять процессом создания класса.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304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315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Классы в Python</vt:lpstr>
      <vt:lpstr>объектно-ориентированное программирование</vt:lpstr>
      <vt:lpstr>объектно-ориентированное программирование</vt:lpstr>
      <vt:lpstr>Что такое класс</vt:lpstr>
      <vt:lpstr>Создание классов</vt:lpstr>
      <vt:lpstr>создание объекта</vt:lpstr>
      <vt:lpstr>Атрибуты класса</vt:lpstr>
      <vt:lpstr>self</vt:lpstr>
      <vt:lpstr>Метод конструктора</vt:lpstr>
      <vt:lpstr>деструктор</vt:lpstr>
      <vt:lpstr>Наследование</vt:lpstr>
      <vt:lpstr>Полиморфизм</vt:lpstr>
      <vt:lpstr>Пример</vt:lpstr>
      <vt:lpstr>Задачи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Классы в Python</dc:title>
  <dc:creator>Пользователь Windows</dc:creator>
  <cp:lastModifiedBy>Пользователь Windows</cp:lastModifiedBy>
  <cp:revision>8</cp:revision>
  <dcterms:created xsi:type="dcterms:W3CDTF">2018-04-26T14:30:18Z</dcterms:created>
  <dcterms:modified xsi:type="dcterms:W3CDTF">2018-04-27T07:38:23Z</dcterms:modified>
</cp:coreProperties>
</file>